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1"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45"/>
    <p:restoredTop sz="94577"/>
  </p:normalViewPr>
  <p:slideViewPr>
    <p:cSldViewPr snapToGrid="0">
      <p:cViewPr varScale="1">
        <p:scale>
          <a:sx n="88" d="100"/>
          <a:sy n="88" d="100"/>
        </p:scale>
        <p:origin x="208" y="6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501D43-975A-4F41-904A-E3E2246020DF}"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11EEAFDA-ED1A-4F28-B203-E862DAD41ED4}">
      <dgm:prSet/>
      <dgm:spPr/>
      <dgm:t>
        <a:bodyPr/>
        <a:lstStyle/>
        <a:p>
          <a:r>
            <a:rPr lang="en-US" b="1" i="0" baseline="0"/>
            <a:t>The Intel:</a:t>
          </a:r>
          <a:r>
            <a:rPr lang="en-US" b="0" i="0" baseline="0"/>
            <a:t> </a:t>
          </a:r>
          <a:r>
            <a:rPr lang="en-US" b="0" i="1" baseline="0"/>
            <a:t>"A group of your young male settlers has moved beyond the established perimeter. They have set up an unauthorized settlement on Indigenous land. The local Indigenous leader has sent a message demanding they leave immediately or face war."</a:t>
          </a:r>
          <a:endParaRPr lang="en-US"/>
        </a:p>
      </dgm:t>
    </dgm:pt>
    <dgm:pt modelId="{D6D7F6C7-1180-44C6-99AB-42600B693204}" type="parTrans" cxnId="{54F75CE4-5211-4C9E-8FBD-0297936E3C67}">
      <dgm:prSet/>
      <dgm:spPr/>
      <dgm:t>
        <a:bodyPr/>
        <a:lstStyle/>
        <a:p>
          <a:endParaRPr lang="en-US"/>
        </a:p>
      </dgm:t>
    </dgm:pt>
    <dgm:pt modelId="{43A6AAA4-4264-46ED-B4F1-C41CD0A9DD67}" type="sibTrans" cxnId="{54F75CE4-5211-4C9E-8FBD-0297936E3C67}">
      <dgm:prSet/>
      <dgm:spPr/>
      <dgm:t>
        <a:bodyPr/>
        <a:lstStyle/>
        <a:p>
          <a:endParaRPr lang="en-US"/>
        </a:p>
      </dgm:t>
    </dgm:pt>
    <dgm:pt modelId="{82B99768-5708-41A9-81D7-735A780FB6B1}">
      <dgm:prSet/>
      <dgm:spPr/>
      <dgm:t>
        <a:bodyPr/>
        <a:lstStyle/>
        <a:p>
          <a:r>
            <a:rPr lang="en-US" b="1" i="0" baseline="0"/>
            <a:t>The Command:</a:t>
          </a:r>
          <a:r>
            <a:rPr lang="en-US" b="0" i="0" baseline="0"/>
            <a:t> </a:t>
          </a:r>
          <a:r>
            <a:rPr lang="en-US" b="0" i="1" baseline="0"/>
            <a:t>What are your orders regarding these settlers and the Indigenous leader?</a:t>
          </a:r>
          <a:endParaRPr lang="en-US"/>
        </a:p>
      </dgm:t>
    </dgm:pt>
    <dgm:pt modelId="{DFD5CBC0-5B13-4536-B385-DCC7D4FAA5EF}" type="parTrans" cxnId="{D51E6294-BB28-4B0A-B328-89FB2E369BB8}">
      <dgm:prSet/>
      <dgm:spPr/>
      <dgm:t>
        <a:bodyPr/>
        <a:lstStyle/>
        <a:p>
          <a:endParaRPr lang="en-US"/>
        </a:p>
      </dgm:t>
    </dgm:pt>
    <dgm:pt modelId="{378C0C4F-784C-4411-AF49-8DB87BF842F8}" type="sibTrans" cxnId="{D51E6294-BB28-4B0A-B328-89FB2E369BB8}">
      <dgm:prSet/>
      <dgm:spPr/>
      <dgm:t>
        <a:bodyPr/>
        <a:lstStyle/>
        <a:p>
          <a:endParaRPr lang="en-US"/>
        </a:p>
      </dgm:t>
    </dgm:pt>
    <dgm:pt modelId="{F8FF380B-06D3-7B43-B8C3-7EFDEF5E6A5B}" type="pres">
      <dgm:prSet presAssocID="{DC501D43-975A-4F41-904A-E3E2246020DF}" presName="hierChild1" presStyleCnt="0">
        <dgm:presLayoutVars>
          <dgm:chPref val="1"/>
          <dgm:dir/>
          <dgm:animOne val="branch"/>
          <dgm:animLvl val="lvl"/>
          <dgm:resizeHandles/>
        </dgm:presLayoutVars>
      </dgm:prSet>
      <dgm:spPr/>
    </dgm:pt>
    <dgm:pt modelId="{9CC427A3-EAC0-4B4F-AA86-22185F25022A}" type="pres">
      <dgm:prSet presAssocID="{11EEAFDA-ED1A-4F28-B203-E862DAD41ED4}" presName="hierRoot1" presStyleCnt="0"/>
      <dgm:spPr/>
    </dgm:pt>
    <dgm:pt modelId="{9E6E0CC1-0200-D34D-B80C-E0114F068233}" type="pres">
      <dgm:prSet presAssocID="{11EEAFDA-ED1A-4F28-B203-E862DAD41ED4}" presName="composite" presStyleCnt="0"/>
      <dgm:spPr/>
    </dgm:pt>
    <dgm:pt modelId="{B09F7DEB-1206-294B-929A-1C71EE847D75}" type="pres">
      <dgm:prSet presAssocID="{11EEAFDA-ED1A-4F28-B203-E862DAD41ED4}" presName="background" presStyleLbl="node0" presStyleIdx="0" presStyleCnt="2"/>
      <dgm:spPr/>
    </dgm:pt>
    <dgm:pt modelId="{6BE1177E-DCC9-E040-B2D7-69AD378F2F29}" type="pres">
      <dgm:prSet presAssocID="{11EEAFDA-ED1A-4F28-B203-E862DAD41ED4}" presName="text" presStyleLbl="fgAcc0" presStyleIdx="0" presStyleCnt="2">
        <dgm:presLayoutVars>
          <dgm:chPref val="3"/>
        </dgm:presLayoutVars>
      </dgm:prSet>
      <dgm:spPr/>
    </dgm:pt>
    <dgm:pt modelId="{1E5C1648-CAC5-DF4D-B86D-127FF587E7C5}" type="pres">
      <dgm:prSet presAssocID="{11EEAFDA-ED1A-4F28-B203-E862DAD41ED4}" presName="hierChild2" presStyleCnt="0"/>
      <dgm:spPr/>
    </dgm:pt>
    <dgm:pt modelId="{69D0739F-614E-A441-9498-5FA2E533EADD}" type="pres">
      <dgm:prSet presAssocID="{82B99768-5708-41A9-81D7-735A780FB6B1}" presName="hierRoot1" presStyleCnt="0"/>
      <dgm:spPr/>
    </dgm:pt>
    <dgm:pt modelId="{C5AA38C5-D4A9-754B-B070-A30EEF2C7A43}" type="pres">
      <dgm:prSet presAssocID="{82B99768-5708-41A9-81D7-735A780FB6B1}" presName="composite" presStyleCnt="0"/>
      <dgm:spPr/>
    </dgm:pt>
    <dgm:pt modelId="{DD97AA0F-B01D-934D-A1B9-BDE6F034F516}" type="pres">
      <dgm:prSet presAssocID="{82B99768-5708-41A9-81D7-735A780FB6B1}" presName="background" presStyleLbl="node0" presStyleIdx="1" presStyleCnt="2"/>
      <dgm:spPr/>
    </dgm:pt>
    <dgm:pt modelId="{95F3A7C5-A4F7-9B40-BDB2-400A0438191E}" type="pres">
      <dgm:prSet presAssocID="{82B99768-5708-41A9-81D7-735A780FB6B1}" presName="text" presStyleLbl="fgAcc0" presStyleIdx="1" presStyleCnt="2">
        <dgm:presLayoutVars>
          <dgm:chPref val="3"/>
        </dgm:presLayoutVars>
      </dgm:prSet>
      <dgm:spPr/>
    </dgm:pt>
    <dgm:pt modelId="{597ADC6B-97A8-4648-8771-63A48EE7A0C5}" type="pres">
      <dgm:prSet presAssocID="{82B99768-5708-41A9-81D7-735A780FB6B1}" presName="hierChild2" presStyleCnt="0"/>
      <dgm:spPr/>
    </dgm:pt>
  </dgm:ptLst>
  <dgm:cxnLst>
    <dgm:cxn modelId="{DB3BBD16-73B1-B745-8F3F-EA007C937073}" type="presOf" srcId="{82B99768-5708-41A9-81D7-735A780FB6B1}" destId="{95F3A7C5-A4F7-9B40-BDB2-400A0438191E}" srcOrd="0" destOrd="0" presId="urn:microsoft.com/office/officeart/2005/8/layout/hierarchy1"/>
    <dgm:cxn modelId="{F4DD2744-8D7F-114B-9478-F1C158650E0A}" type="presOf" srcId="{11EEAFDA-ED1A-4F28-B203-E862DAD41ED4}" destId="{6BE1177E-DCC9-E040-B2D7-69AD378F2F29}" srcOrd="0" destOrd="0" presId="urn:microsoft.com/office/officeart/2005/8/layout/hierarchy1"/>
    <dgm:cxn modelId="{D51E6294-BB28-4B0A-B328-89FB2E369BB8}" srcId="{DC501D43-975A-4F41-904A-E3E2246020DF}" destId="{82B99768-5708-41A9-81D7-735A780FB6B1}" srcOrd="1" destOrd="0" parTransId="{DFD5CBC0-5B13-4536-B385-DCC7D4FAA5EF}" sibTransId="{378C0C4F-784C-4411-AF49-8DB87BF842F8}"/>
    <dgm:cxn modelId="{1BEFEB97-F97F-4245-AE8F-234B8197E71D}" type="presOf" srcId="{DC501D43-975A-4F41-904A-E3E2246020DF}" destId="{F8FF380B-06D3-7B43-B8C3-7EFDEF5E6A5B}" srcOrd="0" destOrd="0" presId="urn:microsoft.com/office/officeart/2005/8/layout/hierarchy1"/>
    <dgm:cxn modelId="{54F75CE4-5211-4C9E-8FBD-0297936E3C67}" srcId="{DC501D43-975A-4F41-904A-E3E2246020DF}" destId="{11EEAFDA-ED1A-4F28-B203-E862DAD41ED4}" srcOrd="0" destOrd="0" parTransId="{D6D7F6C7-1180-44C6-99AB-42600B693204}" sibTransId="{43A6AAA4-4264-46ED-B4F1-C41CD0A9DD67}"/>
    <dgm:cxn modelId="{33070AD0-21C4-8B48-8C7A-BC64C52B6763}" type="presParOf" srcId="{F8FF380B-06D3-7B43-B8C3-7EFDEF5E6A5B}" destId="{9CC427A3-EAC0-4B4F-AA86-22185F25022A}" srcOrd="0" destOrd="0" presId="urn:microsoft.com/office/officeart/2005/8/layout/hierarchy1"/>
    <dgm:cxn modelId="{EB2B64BB-B506-4F4A-BDD1-887BBBBB44EA}" type="presParOf" srcId="{9CC427A3-EAC0-4B4F-AA86-22185F25022A}" destId="{9E6E0CC1-0200-D34D-B80C-E0114F068233}" srcOrd="0" destOrd="0" presId="urn:microsoft.com/office/officeart/2005/8/layout/hierarchy1"/>
    <dgm:cxn modelId="{68C17CBD-38F0-F94E-97E3-308554E87173}" type="presParOf" srcId="{9E6E0CC1-0200-D34D-B80C-E0114F068233}" destId="{B09F7DEB-1206-294B-929A-1C71EE847D75}" srcOrd="0" destOrd="0" presId="urn:microsoft.com/office/officeart/2005/8/layout/hierarchy1"/>
    <dgm:cxn modelId="{201367A2-11D3-F74C-A79C-50DFB4CF54CD}" type="presParOf" srcId="{9E6E0CC1-0200-D34D-B80C-E0114F068233}" destId="{6BE1177E-DCC9-E040-B2D7-69AD378F2F29}" srcOrd="1" destOrd="0" presId="urn:microsoft.com/office/officeart/2005/8/layout/hierarchy1"/>
    <dgm:cxn modelId="{0DBD4DC7-0362-DF43-8610-F4E0EF6864BB}" type="presParOf" srcId="{9CC427A3-EAC0-4B4F-AA86-22185F25022A}" destId="{1E5C1648-CAC5-DF4D-B86D-127FF587E7C5}" srcOrd="1" destOrd="0" presId="urn:microsoft.com/office/officeart/2005/8/layout/hierarchy1"/>
    <dgm:cxn modelId="{FB1846C3-2431-6C4B-B998-4AF61873B14D}" type="presParOf" srcId="{F8FF380B-06D3-7B43-B8C3-7EFDEF5E6A5B}" destId="{69D0739F-614E-A441-9498-5FA2E533EADD}" srcOrd="1" destOrd="0" presId="urn:microsoft.com/office/officeart/2005/8/layout/hierarchy1"/>
    <dgm:cxn modelId="{3690D7F5-73D9-A74B-925D-DB4B23542520}" type="presParOf" srcId="{69D0739F-614E-A441-9498-5FA2E533EADD}" destId="{C5AA38C5-D4A9-754B-B070-A30EEF2C7A43}" srcOrd="0" destOrd="0" presId="urn:microsoft.com/office/officeart/2005/8/layout/hierarchy1"/>
    <dgm:cxn modelId="{D56FCF2F-74C3-C246-A454-805D454B5AF4}" type="presParOf" srcId="{C5AA38C5-D4A9-754B-B070-A30EEF2C7A43}" destId="{DD97AA0F-B01D-934D-A1B9-BDE6F034F516}" srcOrd="0" destOrd="0" presId="urn:microsoft.com/office/officeart/2005/8/layout/hierarchy1"/>
    <dgm:cxn modelId="{D6EF26BA-3A04-3249-BCF2-D4FF0B60DFDD}" type="presParOf" srcId="{C5AA38C5-D4A9-754B-B070-A30EEF2C7A43}" destId="{95F3A7C5-A4F7-9B40-BDB2-400A0438191E}" srcOrd="1" destOrd="0" presId="urn:microsoft.com/office/officeart/2005/8/layout/hierarchy1"/>
    <dgm:cxn modelId="{A575E7CC-9B37-AB4B-92AE-2F249B9AF081}" type="presParOf" srcId="{69D0739F-614E-A441-9498-5FA2E533EADD}" destId="{597ADC6B-97A8-4648-8771-63A48EE7A0C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AC09A4-D02A-4444-B0BC-9F043BAE9BF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89BE5E77-F321-46DB-9B82-41EFA68270B0}">
      <dgm:prSet/>
      <dgm:spPr/>
      <dgm:t>
        <a:bodyPr/>
        <a:lstStyle/>
        <a:p>
          <a:r>
            <a:rPr lang="en-US" b="1" i="0" baseline="0"/>
            <a:t>The Intel:</a:t>
          </a:r>
          <a:r>
            <a:rPr lang="en-US" b="0" i="0" baseline="0"/>
            <a:t> </a:t>
          </a:r>
          <a:r>
            <a:rPr lang="en-US" b="0" i="1" baseline="0"/>
            <a:t>"The Treasury back home is empty. Your investors/King demand a 20% increase in export value this year. There is no new technology available. You can only get this by changing how you use your labor force."</a:t>
          </a:r>
          <a:endParaRPr lang="en-US"/>
        </a:p>
      </dgm:t>
    </dgm:pt>
    <dgm:pt modelId="{EFD3687B-5DAD-41B1-AA9D-225A1C3CF82A}" type="parTrans" cxnId="{CFD3371B-558C-4545-B248-0D8D6B859B25}">
      <dgm:prSet/>
      <dgm:spPr/>
      <dgm:t>
        <a:bodyPr/>
        <a:lstStyle/>
        <a:p>
          <a:endParaRPr lang="en-US"/>
        </a:p>
      </dgm:t>
    </dgm:pt>
    <dgm:pt modelId="{55925E61-C263-43C1-A01E-6CDF82D88149}" type="sibTrans" cxnId="{CFD3371B-558C-4545-B248-0D8D6B859B25}">
      <dgm:prSet/>
      <dgm:spPr/>
      <dgm:t>
        <a:bodyPr/>
        <a:lstStyle/>
        <a:p>
          <a:endParaRPr lang="en-US"/>
        </a:p>
      </dgm:t>
    </dgm:pt>
    <dgm:pt modelId="{B9AE5930-6DE9-4015-888C-5147B8C5E01E}">
      <dgm:prSet/>
      <dgm:spPr/>
      <dgm:t>
        <a:bodyPr/>
        <a:lstStyle/>
        <a:p>
          <a:r>
            <a:rPr lang="en-US" b="1" i="0" baseline="0"/>
            <a:t>The Command:</a:t>
          </a:r>
          <a:r>
            <a:rPr lang="en-US" b="0" i="0" baseline="0"/>
            <a:t> </a:t>
          </a:r>
          <a:r>
            <a:rPr lang="en-US" b="0" i="1" baseline="0"/>
            <a:t>Who does the extra work, and how do you legally justify forcing them to do it?</a:t>
          </a:r>
          <a:endParaRPr lang="en-US"/>
        </a:p>
      </dgm:t>
    </dgm:pt>
    <dgm:pt modelId="{CF3DFD00-F8D7-438E-A470-669D66520961}" type="parTrans" cxnId="{880569C5-D276-442F-A2A9-BF44F6E710B6}">
      <dgm:prSet/>
      <dgm:spPr/>
      <dgm:t>
        <a:bodyPr/>
        <a:lstStyle/>
        <a:p>
          <a:endParaRPr lang="en-US"/>
        </a:p>
      </dgm:t>
    </dgm:pt>
    <dgm:pt modelId="{2C98E01A-E60E-4D4B-B4E9-E06009BEF6FD}" type="sibTrans" cxnId="{880569C5-D276-442F-A2A9-BF44F6E710B6}">
      <dgm:prSet/>
      <dgm:spPr/>
      <dgm:t>
        <a:bodyPr/>
        <a:lstStyle/>
        <a:p>
          <a:endParaRPr lang="en-US"/>
        </a:p>
      </dgm:t>
    </dgm:pt>
    <dgm:pt modelId="{3BF294C0-7940-AF4E-B5A6-2DF99050F940}" type="pres">
      <dgm:prSet presAssocID="{96AC09A4-D02A-4444-B0BC-9F043BAE9BF1}" presName="linear" presStyleCnt="0">
        <dgm:presLayoutVars>
          <dgm:animLvl val="lvl"/>
          <dgm:resizeHandles val="exact"/>
        </dgm:presLayoutVars>
      </dgm:prSet>
      <dgm:spPr/>
    </dgm:pt>
    <dgm:pt modelId="{D6DC20A1-C23F-404B-AE08-83F441D932BD}" type="pres">
      <dgm:prSet presAssocID="{89BE5E77-F321-46DB-9B82-41EFA68270B0}" presName="parentText" presStyleLbl="node1" presStyleIdx="0" presStyleCnt="2">
        <dgm:presLayoutVars>
          <dgm:chMax val="0"/>
          <dgm:bulletEnabled val="1"/>
        </dgm:presLayoutVars>
      </dgm:prSet>
      <dgm:spPr/>
    </dgm:pt>
    <dgm:pt modelId="{D1C150BB-99C6-474D-BFB4-D19F60DD931A}" type="pres">
      <dgm:prSet presAssocID="{55925E61-C263-43C1-A01E-6CDF82D88149}" presName="spacer" presStyleCnt="0"/>
      <dgm:spPr/>
    </dgm:pt>
    <dgm:pt modelId="{A91322AE-906B-8D44-8D1E-9F3C37B0D97B}" type="pres">
      <dgm:prSet presAssocID="{B9AE5930-6DE9-4015-888C-5147B8C5E01E}" presName="parentText" presStyleLbl="node1" presStyleIdx="1" presStyleCnt="2">
        <dgm:presLayoutVars>
          <dgm:chMax val="0"/>
          <dgm:bulletEnabled val="1"/>
        </dgm:presLayoutVars>
      </dgm:prSet>
      <dgm:spPr/>
    </dgm:pt>
  </dgm:ptLst>
  <dgm:cxnLst>
    <dgm:cxn modelId="{88A64503-668F-0442-9E0C-8ED584E41FA3}" type="presOf" srcId="{B9AE5930-6DE9-4015-888C-5147B8C5E01E}" destId="{A91322AE-906B-8D44-8D1E-9F3C37B0D97B}" srcOrd="0" destOrd="0" presId="urn:microsoft.com/office/officeart/2005/8/layout/vList2"/>
    <dgm:cxn modelId="{CFD3371B-558C-4545-B248-0D8D6B859B25}" srcId="{96AC09A4-D02A-4444-B0BC-9F043BAE9BF1}" destId="{89BE5E77-F321-46DB-9B82-41EFA68270B0}" srcOrd="0" destOrd="0" parTransId="{EFD3687B-5DAD-41B1-AA9D-225A1C3CF82A}" sibTransId="{55925E61-C263-43C1-A01E-6CDF82D88149}"/>
    <dgm:cxn modelId="{756DE639-4385-6A40-84B2-880C946122E0}" type="presOf" srcId="{89BE5E77-F321-46DB-9B82-41EFA68270B0}" destId="{D6DC20A1-C23F-404B-AE08-83F441D932BD}" srcOrd="0" destOrd="0" presId="urn:microsoft.com/office/officeart/2005/8/layout/vList2"/>
    <dgm:cxn modelId="{880569C5-D276-442F-A2A9-BF44F6E710B6}" srcId="{96AC09A4-D02A-4444-B0BC-9F043BAE9BF1}" destId="{B9AE5930-6DE9-4015-888C-5147B8C5E01E}" srcOrd="1" destOrd="0" parTransId="{CF3DFD00-F8D7-438E-A470-669D66520961}" sibTransId="{2C98E01A-E60E-4D4B-B4E9-E06009BEF6FD}"/>
    <dgm:cxn modelId="{1CCB6AD8-A930-BC4C-B781-C08F7E852A39}" type="presOf" srcId="{96AC09A4-D02A-4444-B0BC-9F043BAE9BF1}" destId="{3BF294C0-7940-AF4E-B5A6-2DF99050F940}" srcOrd="0" destOrd="0" presId="urn:microsoft.com/office/officeart/2005/8/layout/vList2"/>
    <dgm:cxn modelId="{7E47B29B-9138-3641-8A15-F47733AE1280}" type="presParOf" srcId="{3BF294C0-7940-AF4E-B5A6-2DF99050F940}" destId="{D6DC20A1-C23F-404B-AE08-83F441D932BD}" srcOrd="0" destOrd="0" presId="urn:microsoft.com/office/officeart/2005/8/layout/vList2"/>
    <dgm:cxn modelId="{9BC5F688-2D88-5C4F-94E7-3C806EA391DE}" type="presParOf" srcId="{3BF294C0-7940-AF4E-B5A6-2DF99050F940}" destId="{D1C150BB-99C6-474D-BFB4-D19F60DD931A}" srcOrd="1" destOrd="0" presId="urn:microsoft.com/office/officeart/2005/8/layout/vList2"/>
    <dgm:cxn modelId="{CF4AA5CB-711B-F046-AB7C-DCF922C2F3B9}" type="presParOf" srcId="{3BF294C0-7940-AF4E-B5A6-2DF99050F940}" destId="{A91322AE-906B-8D44-8D1E-9F3C37B0D97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957054-E460-4FF9-80B6-1787998FB5E6}"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E4F67736-5A1A-4396-B3BE-7BB67BB0A073}">
      <dgm:prSet/>
      <dgm:spPr/>
      <dgm:t>
        <a:bodyPr/>
        <a:lstStyle/>
        <a:p>
          <a:r>
            <a:rPr lang="en-US" b="1" i="0" baseline="0"/>
            <a:t>The Intel:</a:t>
          </a:r>
          <a:r>
            <a:rPr lang="en-US" b="0" i="0" baseline="0"/>
            <a:t> </a:t>
          </a:r>
          <a:r>
            <a:rPr lang="en-US" b="0" i="1" baseline="0"/>
            <a:t>"A prominent colonial official has died without a will. It is revealed he has a 'shadow family'—a local Indigenous woman and two mixed-race sons. These sons are now claiming his property and status."</a:t>
          </a:r>
          <a:endParaRPr lang="en-US"/>
        </a:p>
      </dgm:t>
    </dgm:pt>
    <dgm:pt modelId="{2E0834A5-3EF5-4E61-AFDF-2AB0C1007244}" type="parTrans" cxnId="{BFE5305C-F2C9-4E42-8272-35B8702B75DD}">
      <dgm:prSet/>
      <dgm:spPr/>
      <dgm:t>
        <a:bodyPr/>
        <a:lstStyle/>
        <a:p>
          <a:endParaRPr lang="en-US"/>
        </a:p>
      </dgm:t>
    </dgm:pt>
    <dgm:pt modelId="{4C0C5220-4EBB-4F58-9FE1-DDB6B4301C48}" type="sibTrans" cxnId="{BFE5305C-F2C9-4E42-8272-35B8702B75DD}">
      <dgm:prSet/>
      <dgm:spPr/>
      <dgm:t>
        <a:bodyPr/>
        <a:lstStyle/>
        <a:p>
          <a:endParaRPr lang="en-US"/>
        </a:p>
      </dgm:t>
    </dgm:pt>
    <dgm:pt modelId="{800DB163-8B22-408A-89FC-8EC6F0A20731}">
      <dgm:prSet/>
      <dgm:spPr/>
      <dgm:t>
        <a:bodyPr/>
        <a:lstStyle/>
        <a:p>
          <a:r>
            <a:rPr lang="en-US" b="1" i="0" baseline="0"/>
            <a:t>The Command:</a:t>
          </a:r>
          <a:r>
            <a:rPr lang="en-US" b="0" i="0" baseline="0"/>
            <a:t> </a:t>
          </a:r>
          <a:r>
            <a:rPr lang="en-US" b="0" i="1" baseline="0"/>
            <a:t>How does your legal system adjudicate this claim? What is the status of the woman and the sons?</a:t>
          </a:r>
          <a:endParaRPr lang="en-US"/>
        </a:p>
      </dgm:t>
    </dgm:pt>
    <dgm:pt modelId="{E3D84B37-95B7-4BC7-B5EC-E67617158BA7}" type="parTrans" cxnId="{8CDFF6DF-8048-4028-BE27-58AC3DBAB57A}">
      <dgm:prSet/>
      <dgm:spPr/>
      <dgm:t>
        <a:bodyPr/>
        <a:lstStyle/>
        <a:p>
          <a:endParaRPr lang="en-US"/>
        </a:p>
      </dgm:t>
    </dgm:pt>
    <dgm:pt modelId="{1C94BE3E-9F7E-4A10-B118-D0B864CECF03}" type="sibTrans" cxnId="{8CDFF6DF-8048-4028-BE27-58AC3DBAB57A}">
      <dgm:prSet/>
      <dgm:spPr/>
      <dgm:t>
        <a:bodyPr/>
        <a:lstStyle/>
        <a:p>
          <a:endParaRPr lang="en-US"/>
        </a:p>
      </dgm:t>
    </dgm:pt>
    <dgm:pt modelId="{2FAE5521-5A00-E94F-96E4-49AACF992FFC}" type="pres">
      <dgm:prSet presAssocID="{F3957054-E460-4FF9-80B6-1787998FB5E6}" presName="vert0" presStyleCnt="0">
        <dgm:presLayoutVars>
          <dgm:dir/>
          <dgm:animOne val="branch"/>
          <dgm:animLvl val="lvl"/>
        </dgm:presLayoutVars>
      </dgm:prSet>
      <dgm:spPr/>
    </dgm:pt>
    <dgm:pt modelId="{E132048C-DFD7-2145-929A-9E1E25B21D5F}" type="pres">
      <dgm:prSet presAssocID="{E4F67736-5A1A-4396-B3BE-7BB67BB0A073}" presName="thickLine" presStyleLbl="alignNode1" presStyleIdx="0" presStyleCnt="2"/>
      <dgm:spPr/>
    </dgm:pt>
    <dgm:pt modelId="{F71AB1E9-EF61-1643-A994-4209F35FA665}" type="pres">
      <dgm:prSet presAssocID="{E4F67736-5A1A-4396-B3BE-7BB67BB0A073}" presName="horz1" presStyleCnt="0"/>
      <dgm:spPr/>
    </dgm:pt>
    <dgm:pt modelId="{D783A19B-062D-224C-9EA9-8FD36F97E005}" type="pres">
      <dgm:prSet presAssocID="{E4F67736-5A1A-4396-B3BE-7BB67BB0A073}" presName="tx1" presStyleLbl="revTx" presStyleIdx="0" presStyleCnt="2"/>
      <dgm:spPr/>
    </dgm:pt>
    <dgm:pt modelId="{FA1A12FA-3C59-8C40-85B9-56F177E66AED}" type="pres">
      <dgm:prSet presAssocID="{E4F67736-5A1A-4396-B3BE-7BB67BB0A073}" presName="vert1" presStyleCnt="0"/>
      <dgm:spPr/>
    </dgm:pt>
    <dgm:pt modelId="{FFDC85FD-7804-AF43-846C-41D7B0C2F283}" type="pres">
      <dgm:prSet presAssocID="{800DB163-8B22-408A-89FC-8EC6F0A20731}" presName="thickLine" presStyleLbl="alignNode1" presStyleIdx="1" presStyleCnt="2"/>
      <dgm:spPr/>
    </dgm:pt>
    <dgm:pt modelId="{FC8BCC62-DE9C-6848-9C08-C971ACF458DF}" type="pres">
      <dgm:prSet presAssocID="{800DB163-8B22-408A-89FC-8EC6F0A20731}" presName="horz1" presStyleCnt="0"/>
      <dgm:spPr/>
    </dgm:pt>
    <dgm:pt modelId="{A0393279-982C-F24E-9E95-419B760000E0}" type="pres">
      <dgm:prSet presAssocID="{800DB163-8B22-408A-89FC-8EC6F0A20731}" presName="tx1" presStyleLbl="revTx" presStyleIdx="1" presStyleCnt="2"/>
      <dgm:spPr/>
    </dgm:pt>
    <dgm:pt modelId="{6897C5E8-9005-4F49-B3F5-E28C1B0D3582}" type="pres">
      <dgm:prSet presAssocID="{800DB163-8B22-408A-89FC-8EC6F0A20731}" presName="vert1" presStyleCnt="0"/>
      <dgm:spPr/>
    </dgm:pt>
  </dgm:ptLst>
  <dgm:cxnLst>
    <dgm:cxn modelId="{34005834-3F67-484B-9089-EA84920337D8}" type="presOf" srcId="{800DB163-8B22-408A-89FC-8EC6F0A20731}" destId="{A0393279-982C-F24E-9E95-419B760000E0}" srcOrd="0" destOrd="0" presId="urn:microsoft.com/office/officeart/2008/layout/LinedList"/>
    <dgm:cxn modelId="{BFE5305C-F2C9-4E42-8272-35B8702B75DD}" srcId="{F3957054-E460-4FF9-80B6-1787998FB5E6}" destId="{E4F67736-5A1A-4396-B3BE-7BB67BB0A073}" srcOrd="0" destOrd="0" parTransId="{2E0834A5-3EF5-4E61-AFDF-2AB0C1007244}" sibTransId="{4C0C5220-4EBB-4F58-9FE1-DDB6B4301C48}"/>
    <dgm:cxn modelId="{9F631177-7FFE-454B-803E-4229FA96BA71}" type="presOf" srcId="{F3957054-E460-4FF9-80B6-1787998FB5E6}" destId="{2FAE5521-5A00-E94F-96E4-49AACF992FFC}" srcOrd="0" destOrd="0" presId="urn:microsoft.com/office/officeart/2008/layout/LinedList"/>
    <dgm:cxn modelId="{0F82F8D7-3FC7-6542-927D-70A53F076420}" type="presOf" srcId="{E4F67736-5A1A-4396-B3BE-7BB67BB0A073}" destId="{D783A19B-062D-224C-9EA9-8FD36F97E005}" srcOrd="0" destOrd="0" presId="urn:microsoft.com/office/officeart/2008/layout/LinedList"/>
    <dgm:cxn modelId="{8CDFF6DF-8048-4028-BE27-58AC3DBAB57A}" srcId="{F3957054-E460-4FF9-80B6-1787998FB5E6}" destId="{800DB163-8B22-408A-89FC-8EC6F0A20731}" srcOrd="1" destOrd="0" parTransId="{E3D84B37-95B7-4BC7-B5EC-E67617158BA7}" sibTransId="{1C94BE3E-9F7E-4A10-B118-D0B864CECF03}"/>
    <dgm:cxn modelId="{5C4DBFCB-316F-B742-A4C6-201A8CCFD040}" type="presParOf" srcId="{2FAE5521-5A00-E94F-96E4-49AACF992FFC}" destId="{E132048C-DFD7-2145-929A-9E1E25B21D5F}" srcOrd="0" destOrd="0" presId="urn:microsoft.com/office/officeart/2008/layout/LinedList"/>
    <dgm:cxn modelId="{6EF93A6B-6515-5541-9358-980E1BEE3D1A}" type="presParOf" srcId="{2FAE5521-5A00-E94F-96E4-49AACF992FFC}" destId="{F71AB1E9-EF61-1643-A994-4209F35FA665}" srcOrd="1" destOrd="0" presId="urn:microsoft.com/office/officeart/2008/layout/LinedList"/>
    <dgm:cxn modelId="{FC558497-5A6B-6948-B6C0-7E8066EF5917}" type="presParOf" srcId="{F71AB1E9-EF61-1643-A994-4209F35FA665}" destId="{D783A19B-062D-224C-9EA9-8FD36F97E005}" srcOrd="0" destOrd="0" presId="urn:microsoft.com/office/officeart/2008/layout/LinedList"/>
    <dgm:cxn modelId="{5400A573-C3D1-7349-8B40-9F2E41C29BC8}" type="presParOf" srcId="{F71AB1E9-EF61-1643-A994-4209F35FA665}" destId="{FA1A12FA-3C59-8C40-85B9-56F177E66AED}" srcOrd="1" destOrd="0" presId="urn:microsoft.com/office/officeart/2008/layout/LinedList"/>
    <dgm:cxn modelId="{3D4A113C-D3A1-FE40-887A-4F67027A2DF5}" type="presParOf" srcId="{2FAE5521-5A00-E94F-96E4-49AACF992FFC}" destId="{FFDC85FD-7804-AF43-846C-41D7B0C2F283}" srcOrd="2" destOrd="0" presId="urn:microsoft.com/office/officeart/2008/layout/LinedList"/>
    <dgm:cxn modelId="{AD58DDE5-A717-F74E-A514-54362F4014F4}" type="presParOf" srcId="{2FAE5521-5A00-E94F-96E4-49AACF992FFC}" destId="{FC8BCC62-DE9C-6848-9C08-C971ACF458DF}" srcOrd="3" destOrd="0" presId="urn:microsoft.com/office/officeart/2008/layout/LinedList"/>
    <dgm:cxn modelId="{BB80EF23-7464-4F45-B46F-C91CDDD61FF8}" type="presParOf" srcId="{FC8BCC62-DE9C-6848-9C08-C971ACF458DF}" destId="{A0393279-982C-F24E-9E95-419B760000E0}" srcOrd="0" destOrd="0" presId="urn:microsoft.com/office/officeart/2008/layout/LinedList"/>
    <dgm:cxn modelId="{109F902D-3238-5A43-B8D5-E3785D7B09B6}" type="presParOf" srcId="{FC8BCC62-DE9C-6848-9C08-C971ACF458DF}" destId="{6897C5E8-9005-4F49-B3F5-E28C1B0D358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9F7DEB-1206-294B-929A-1C71EE847D75}">
      <dsp:nvSpPr>
        <dsp:cNvPr id="0" name=""/>
        <dsp:cNvSpPr/>
      </dsp:nvSpPr>
      <dsp:spPr>
        <a:xfrm>
          <a:off x="1261" y="393494"/>
          <a:ext cx="4428354" cy="28120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E1177E-DCC9-E040-B2D7-69AD378F2F29}">
      <dsp:nvSpPr>
        <dsp:cNvPr id="0" name=""/>
        <dsp:cNvSpPr/>
      </dsp:nvSpPr>
      <dsp:spPr>
        <a:xfrm>
          <a:off x="493301" y="860931"/>
          <a:ext cx="4428354" cy="28120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baseline="0"/>
            <a:t>The Intel:</a:t>
          </a:r>
          <a:r>
            <a:rPr lang="en-US" sz="2100" b="0" i="0" kern="1200" baseline="0"/>
            <a:t> </a:t>
          </a:r>
          <a:r>
            <a:rPr lang="en-US" sz="2100" b="0" i="1" kern="1200" baseline="0"/>
            <a:t>"A group of your young male settlers has moved beyond the established perimeter. They have set up an unauthorized settlement on Indigenous land. The local Indigenous leader has sent a message demanding they leave immediately or face war."</a:t>
          </a:r>
          <a:endParaRPr lang="en-US" sz="2100" kern="1200"/>
        </a:p>
      </dsp:txBody>
      <dsp:txXfrm>
        <a:off x="575662" y="943292"/>
        <a:ext cx="4263632" cy="2647282"/>
      </dsp:txXfrm>
    </dsp:sp>
    <dsp:sp modelId="{DD97AA0F-B01D-934D-A1B9-BDE6F034F516}">
      <dsp:nvSpPr>
        <dsp:cNvPr id="0" name=""/>
        <dsp:cNvSpPr/>
      </dsp:nvSpPr>
      <dsp:spPr>
        <a:xfrm>
          <a:off x="5413694" y="393494"/>
          <a:ext cx="4428354" cy="28120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F3A7C5-A4F7-9B40-BDB2-400A0438191E}">
      <dsp:nvSpPr>
        <dsp:cNvPr id="0" name=""/>
        <dsp:cNvSpPr/>
      </dsp:nvSpPr>
      <dsp:spPr>
        <a:xfrm>
          <a:off x="5905734" y="860931"/>
          <a:ext cx="4428354" cy="28120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baseline="0"/>
            <a:t>The Command:</a:t>
          </a:r>
          <a:r>
            <a:rPr lang="en-US" sz="2100" b="0" i="0" kern="1200" baseline="0"/>
            <a:t> </a:t>
          </a:r>
          <a:r>
            <a:rPr lang="en-US" sz="2100" b="0" i="1" kern="1200" baseline="0"/>
            <a:t>What are your orders regarding these settlers and the Indigenous leader?</a:t>
          </a:r>
          <a:endParaRPr lang="en-US" sz="2100" kern="1200"/>
        </a:p>
      </dsp:txBody>
      <dsp:txXfrm>
        <a:off x="5988095" y="943292"/>
        <a:ext cx="4263632" cy="26472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DC20A1-C23F-404B-AE08-83F441D932BD}">
      <dsp:nvSpPr>
        <dsp:cNvPr id="0" name=""/>
        <dsp:cNvSpPr/>
      </dsp:nvSpPr>
      <dsp:spPr>
        <a:xfrm>
          <a:off x="0" y="74518"/>
          <a:ext cx="6949440" cy="27799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i="0" kern="1200" baseline="0"/>
            <a:t>The Intel:</a:t>
          </a:r>
          <a:r>
            <a:rPr lang="en-US" sz="2700" b="0" i="0" kern="1200" baseline="0"/>
            <a:t> </a:t>
          </a:r>
          <a:r>
            <a:rPr lang="en-US" sz="2700" b="0" i="1" kern="1200" baseline="0"/>
            <a:t>"The Treasury back home is empty. Your investors/King demand a 20% increase in export value this year. There is no new technology available. You can only get this by changing how you use your labor force."</a:t>
          </a:r>
          <a:endParaRPr lang="en-US" sz="2700" kern="1200"/>
        </a:p>
      </dsp:txBody>
      <dsp:txXfrm>
        <a:off x="135705" y="210223"/>
        <a:ext cx="6678030" cy="2508510"/>
      </dsp:txXfrm>
    </dsp:sp>
    <dsp:sp modelId="{A91322AE-906B-8D44-8D1E-9F3C37B0D97B}">
      <dsp:nvSpPr>
        <dsp:cNvPr id="0" name=""/>
        <dsp:cNvSpPr/>
      </dsp:nvSpPr>
      <dsp:spPr>
        <a:xfrm>
          <a:off x="0" y="2932198"/>
          <a:ext cx="6949440" cy="2779920"/>
        </a:xfrm>
        <a:prstGeom prst="roundRect">
          <a:avLst/>
        </a:prstGeom>
        <a:solidFill>
          <a:schemeClr val="accent2">
            <a:hueOff val="-1041329"/>
            <a:satOff val="-2163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i="0" kern="1200" baseline="0"/>
            <a:t>The Command:</a:t>
          </a:r>
          <a:r>
            <a:rPr lang="en-US" sz="2700" b="0" i="0" kern="1200" baseline="0"/>
            <a:t> </a:t>
          </a:r>
          <a:r>
            <a:rPr lang="en-US" sz="2700" b="0" i="1" kern="1200" baseline="0"/>
            <a:t>Who does the extra work, and how do you legally justify forcing them to do it?</a:t>
          </a:r>
          <a:endParaRPr lang="en-US" sz="2700" kern="1200"/>
        </a:p>
      </dsp:txBody>
      <dsp:txXfrm>
        <a:off x="135705" y="3067903"/>
        <a:ext cx="6678030" cy="25085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32048C-DFD7-2145-929A-9E1E25B21D5F}">
      <dsp:nvSpPr>
        <dsp:cNvPr id="0" name=""/>
        <dsp:cNvSpPr/>
      </dsp:nvSpPr>
      <dsp:spPr>
        <a:xfrm>
          <a:off x="0" y="0"/>
          <a:ext cx="694944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83A19B-062D-224C-9EA9-8FD36F97E005}">
      <dsp:nvSpPr>
        <dsp:cNvPr id="0" name=""/>
        <dsp:cNvSpPr/>
      </dsp:nvSpPr>
      <dsp:spPr>
        <a:xfrm>
          <a:off x="0" y="0"/>
          <a:ext cx="6949440" cy="28933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b="1" i="0" kern="1200" baseline="0"/>
            <a:t>The Intel:</a:t>
          </a:r>
          <a:r>
            <a:rPr lang="en-US" sz="3000" b="0" i="0" kern="1200" baseline="0"/>
            <a:t> </a:t>
          </a:r>
          <a:r>
            <a:rPr lang="en-US" sz="3000" b="0" i="1" kern="1200" baseline="0"/>
            <a:t>"A prominent colonial official has died without a will. It is revealed he has a 'shadow family'—a local Indigenous woman and two mixed-race sons. These sons are now claiming his property and status."</a:t>
          </a:r>
          <a:endParaRPr lang="en-US" sz="3000" kern="1200"/>
        </a:p>
      </dsp:txBody>
      <dsp:txXfrm>
        <a:off x="0" y="0"/>
        <a:ext cx="6949440" cy="2893318"/>
      </dsp:txXfrm>
    </dsp:sp>
    <dsp:sp modelId="{FFDC85FD-7804-AF43-846C-41D7B0C2F283}">
      <dsp:nvSpPr>
        <dsp:cNvPr id="0" name=""/>
        <dsp:cNvSpPr/>
      </dsp:nvSpPr>
      <dsp:spPr>
        <a:xfrm>
          <a:off x="0" y="2893318"/>
          <a:ext cx="6949440" cy="0"/>
        </a:xfrm>
        <a:prstGeom prst="line">
          <a:avLst/>
        </a:prstGeom>
        <a:solidFill>
          <a:schemeClr val="accent2">
            <a:hueOff val="-1041329"/>
            <a:satOff val="-21631"/>
            <a:lumOff val="-5882"/>
            <a:alphaOff val="0"/>
          </a:schemeClr>
        </a:solidFill>
        <a:ln w="12700" cap="flat" cmpd="sng" algn="ctr">
          <a:solidFill>
            <a:schemeClr val="accent2">
              <a:hueOff val="-1041329"/>
              <a:satOff val="-21631"/>
              <a:lumOff val="-588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393279-982C-F24E-9E95-419B760000E0}">
      <dsp:nvSpPr>
        <dsp:cNvPr id="0" name=""/>
        <dsp:cNvSpPr/>
      </dsp:nvSpPr>
      <dsp:spPr>
        <a:xfrm>
          <a:off x="0" y="2893318"/>
          <a:ext cx="6949440" cy="28933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b="1" i="0" kern="1200" baseline="0"/>
            <a:t>The Command:</a:t>
          </a:r>
          <a:r>
            <a:rPr lang="en-US" sz="3000" b="0" i="0" kern="1200" baseline="0"/>
            <a:t> </a:t>
          </a:r>
          <a:r>
            <a:rPr lang="en-US" sz="3000" b="0" i="1" kern="1200" baseline="0"/>
            <a:t>How does your legal system adjudicate this claim? What is the status of the woman and the sons?</a:t>
          </a:r>
          <a:endParaRPr lang="en-US" sz="3000" kern="1200"/>
        </a:p>
      </dsp:txBody>
      <dsp:txXfrm>
        <a:off x="0" y="2893318"/>
        <a:ext cx="6949440" cy="289331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830AA-3933-284F-891C-7586A522FE99}" type="datetimeFigureOut">
              <a:rPr lang="en-US" smtClean="0"/>
              <a:t>2/11/26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CA6DAE-8267-E144-81E5-ABE9A0095118}" type="slidenum">
              <a:rPr lang="en-US" smtClean="0"/>
              <a:t>‹#›</a:t>
            </a:fld>
            <a:endParaRPr lang="en-US"/>
          </a:p>
        </p:txBody>
      </p:sp>
    </p:spTree>
    <p:extLst>
      <p:ext uri="{BB962C8B-B14F-4D97-AF65-F5344CB8AC3E}">
        <p14:creationId xmlns:p14="http://schemas.microsoft.com/office/powerpoint/2010/main" val="4096415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44Spain:</a:t>
            </a:r>
            <a:r>
              <a:rPr lang="en-US" dirty="0"/>
              <a:t> Must assert authority over </a:t>
            </a:r>
            <a:r>
              <a:rPr lang="en-US" i="1" dirty="0"/>
              <a:t>both</a:t>
            </a:r>
            <a:r>
              <a:rPr lang="en-US" dirty="0"/>
              <a:t>. They should order the settlers back (to maintain the "Two Republics" order) or send a magistrate/priest to "incorporate" the Indigenous group as subjects. </a:t>
            </a:r>
            <a:r>
              <a:rPr lang="en-US" i="1" dirty="0"/>
              <a:t>Keyword: Incorporation/Bureaucracy.</a:t>
            </a:r>
            <a:endParaRPr lang="en-US" dirty="0"/>
          </a:p>
          <a:p>
            <a:r>
              <a:rPr lang="en-US" b="1" dirty="0"/>
              <a:t>France:</a:t>
            </a:r>
            <a:r>
              <a:rPr lang="en-US" dirty="0"/>
              <a:t> Must prioritize the alliance. They likely discipline the settlers for endangering the trade network or pay "tribute" to the Indigenous leader. </a:t>
            </a:r>
            <a:r>
              <a:rPr lang="en-US" i="1" dirty="0"/>
              <a:t>Keyword: Middle Ground/Alliance.</a:t>
            </a:r>
            <a:endParaRPr lang="en-US" dirty="0"/>
          </a:p>
          <a:p>
            <a:r>
              <a:rPr lang="en-US" b="1" dirty="0"/>
              <a:t>England:</a:t>
            </a:r>
            <a:r>
              <a:rPr lang="en-US" dirty="0"/>
              <a:t> Must prioritize the land claim. They likely support the settlers (even if begrudgingly) or use the incident as a pretext to launch a militia attack and seize the land officially. </a:t>
            </a:r>
            <a:r>
              <a:rPr lang="en-US" i="1" dirty="0"/>
              <a:t>Keyword: Displacement/Conflict</a:t>
            </a:r>
            <a:endParaRPr lang="en-US" dirty="0"/>
          </a:p>
          <a:p>
            <a:endParaRPr lang="en-US" dirty="0"/>
          </a:p>
        </p:txBody>
      </p:sp>
      <p:sp>
        <p:nvSpPr>
          <p:cNvPr id="4" name="Slide Number Placeholder 3"/>
          <p:cNvSpPr>
            <a:spLocks noGrp="1"/>
          </p:cNvSpPr>
          <p:nvPr>
            <p:ph type="sldNum" sz="quarter" idx="5"/>
          </p:nvPr>
        </p:nvSpPr>
        <p:spPr/>
        <p:txBody>
          <a:bodyPr/>
          <a:lstStyle/>
          <a:p>
            <a:fld id="{D9CA6DAE-8267-E144-81E5-ABE9A0095118}" type="slidenum">
              <a:rPr lang="en-US" smtClean="0"/>
              <a:t>3</a:t>
            </a:fld>
            <a:endParaRPr lang="en-US"/>
          </a:p>
        </p:txBody>
      </p:sp>
    </p:spTree>
    <p:extLst>
      <p:ext uri="{BB962C8B-B14F-4D97-AF65-F5344CB8AC3E}">
        <p14:creationId xmlns:p14="http://schemas.microsoft.com/office/powerpoint/2010/main" val="2691110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Spain:</a:t>
            </a:r>
            <a:r>
              <a:rPr lang="en-US" dirty="0"/>
              <a:t> Must cite the </a:t>
            </a:r>
            <a:r>
              <a:rPr lang="en-US" b="1" dirty="0"/>
              <a:t>Mita</a:t>
            </a:r>
            <a:r>
              <a:rPr lang="en-US" dirty="0"/>
              <a:t> or </a:t>
            </a:r>
            <a:r>
              <a:rPr lang="en-US" b="1" dirty="0"/>
              <a:t>Encomienda</a:t>
            </a:r>
            <a:r>
              <a:rPr lang="en-US" dirty="0"/>
              <a:t>. They are forcing Indigenous subjects to work the </a:t>
            </a:r>
            <a:r>
              <a:rPr lang="en-US" b="1" dirty="0"/>
              <a:t>Silver Mines</a:t>
            </a:r>
            <a:r>
              <a:rPr lang="en-US" dirty="0"/>
              <a:t> or </a:t>
            </a:r>
            <a:r>
              <a:rPr lang="en-US" b="1" dirty="0"/>
              <a:t>Haciendas</a:t>
            </a:r>
            <a:r>
              <a:rPr lang="en-US" dirty="0"/>
              <a:t>. </a:t>
            </a:r>
            <a:r>
              <a:rPr lang="en-US" i="1" dirty="0"/>
              <a:t>Critique:</a:t>
            </a:r>
            <a:r>
              <a:rPr lang="en-US" dirty="0"/>
              <a:t> If they say "African Slaves," correct them—while present, their </a:t>
            </a:r>
            <a:r>
              <a:rPr lang="en-US" i="1" dirty="0"/>
              <a:t>primary</a:t>
            </a:r>
            <a:r>
              <a:rPr lang="en-US" dirty="0"/>
              <a:t> engine was Indigenous labor in the mines.</a:t>
            </a:r>
          </a:p>
          <a:p>
            <a:r>
              <a:rPr lang="en-US" b="1" dirty="0"/>
              <a:t>France:</a:t>
            </a:r>
            <a:r>
              <a:rPr lang="en-US" dirty="0"/>
              <a:t> Cannot force labor (too few people). They must argue for </a:t>
            </a:r>
            <a:r>
              <a:rPr lang="en-US" b="1" dirty="0"/>
              <a:t>expanding the trade network</a:t>
            </a:r>
            <a:r>
              <a:rPr lang="en-US" dirty="0"/>
              <a:t>—sending more </a:t>
            </a:r>
            <a:r>
              <a:rPr lang="en-US" i="1" dirty="0"/>
              <a:t>Coureurs des </a:t>
            </a:r>
            <a:r>
              <a:rPr lang="en-US" i="1" dirty="0" err="1"/>
              <a:t>bois</a:t>
            </a:r>
            <a:r>
              <a:rPr lang="en-US" dirty="0"/>
              <a:t> deeper into the continent to find new tribes to trap for them. </a:t>
            </a:r>
            <a:r>
              <a:rPr lang="en-US" i="1" dirty="0"/>
              <a:t>Critique:</a:t>
            </a:r>
            <a:r>
              <a:rPr lang="en-US" dirty="0"/>
              <a:t> If they suggest farming, they fail.</a:t>
            </a:r>
          </a:p>
          <a:p>
            <a:r>
              <a:rPr lang="en-US" b="1" dirty="0"/>
              <a:t>England:</a:t>
            </a:r>
            <a:r>
              <a:rPr lang="en-US" dirty="0"/>
              <a:t> Must cite the shift to </a:t>
            </a:r>
            <a:r>
              <a:rPr lang="en-US" b="1" dirty="0"/>
              <a:t>Chattel Slavery</a:t>
            </a:r>
            <a:r>
              <a:rPr lang="en-US" dirty="0"/>
              <a:t>. They need more hands for </a:t>
            </a:r>
            <a:r>
              <a:rPr lang="en-US" b="1" dirty="0"/>
              <a:t>Tobacco</a:t>
            </a:r>
            <a:r>
              <a:rPr lang="en-US" dirty="0"/>
              <a:t>. Indentured servants are becoming rebellious (pre-Bacon's Rebellion), so they must justify the purchase of permanent African labor</a:t>
            </a:r>
          </a:p>
          <a:p>
            <a:endParaRPr lang="en-US" dirty="0"/>
          </a:p>
        </p:txBody>
      </p:sp>
      <p:sp>
        <p:nvSpPr>
          <p:cNvPr id="4" name="Slide Number Placeholder 3"/>
          <p:cNvSpPr>
            <a:spLocks noGrp="1"/>
          </p:cNvSpPr>
          <p:nvPr>
            <p:ph type="sldNum" sz="quarter" idx="5"/>
          </p:nvPr>
        </p:nvSpPr>
        <p:spPr/>
        <p:txBody>
          <a:bodyPr/>
          <a:lstStyle/>
          <a:p>
            <a:fld id="{D9CA6DAE-8267-E144-81E5-ABE9A0095118}" type="slidenum">
              <a:rPr lang="en-US" smtClean="0"/>
              <a:t>4</a:t>
            </a:fld>
            <a:endParaRPr lang="en-US"/>
          </a:p>
        </p:txBody>
      </p:sp>
    </p:spTree>
    <p:extLst>
      <p:ext uri="{BB962C8B-B14F-4D97-AF65-F5344CB8AC3E}">
        <p14:creationId xmlns:p14="http://schemas.microsoft.com/office/powerpoint/2010/main" val="1864041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Spain:</a:t>
            </a:r>
            <a:r>
              <a:rPr lang="en-US" dirty="0"/>
              <a:t> The sons might actually inherit. The "Casta" system allows for mobility. If the father was wealthy, the sons could be legitimized. The woman has legal standing in court. </a:t>
            </a:r>
            <a:r>
              <a:rPr lang="en-US" i="1" dirty="0"/>
              <a:t>Keyword: Casta/Integration.</a:t>
            </a:r>
            <a:endParaRPr lang="en-US" dirty="0"/>
          </a:p>
          <a:p>
            <a:r>
              <a:rPr lang="en-US" b="1" dirty="0"/>
              <a:t>France:</a:t>
            </a:r>
            <a:r>
              <a:rPr lang="en-US" dirty="0"/>
              <a:t> The sons are likely </a:t>
            </a:r>
            <a:r>
              <a:rPr lang="en-US" b="1" dirty="0"/>
              <a:t>Métis</a:t>
            </a:r>
            <a:r>
              <a:rPr lang="en-US" dirty="0"/>
              <a:t>. They probably don't inherit the French title/property legally but are vital brokers in the fur trade. The community likely accepts them informally. </a:t>
            </a:r>
            <a:r>
              <a:rPr lang="en-US" i="1" dirty="0"/>
              <a:t>Keyword: Informal Acceptance.</a:t>
            </a:r>
            <a:endParaRPr lang="en-US" dirty="0"/>
          </a:p>
          <a:p>
            <a:r>
              <a:rPr lang="en-US" b="1" dirty="0"/>
              <a:t>England:</a:t>
            </a:r>
            <a:r>
              <a:rPr lang="en-US" dirty="0"/>
              <a:t> Hard denial. The relationship was "illicit." The sons are illegitimate and likely legally defined as "Black" or "Native" depending on the mother's status, barring them from white inheritance. Miscegenation laws may even punish the estate. </a:t>
            </a:r>
            <a:r>
              <a:rPr lang="en-US" i="1" dirty="0"/>
              <a:t>Keyword: Illegitimacy/Exclusion.</a:t>
            </a:r>
            <a:endParaRPr lang="en-US" dirty="0"/>
          </a:p>
          <a:p>
            <a:endParaRPr lang="en-US" dirty="0"/>
          </a:p>
        </p:txBody>
      </p:sp>
      <p:sp>
        <p:nvSpPr>
          <p:cNvPr id="4" name="Slide Number Placeholder 3"/>
          <p:cNvSpPr>
            <a:spLocks noGrp="1"/>
          </p:cNvSpPr>
          <p:nvPr>
            <p:ph type="sldNum" sz="quarter" idx="5"/>
          </p:nvPr>
        </p:nvSpPr>
        <p:spPr/>
        <p:txBody>
          <a:bodyPr/>
          <a:lstStyle/>
          <a:p>
            <a:fld id="{D9CA6DAE-8267-E144-81E5-ABE9A0095118}" type="slidenum">
              <a:rPr lang="en-US" smtClean="0"/>
              <a:t>5</a:t>
            </a:fld>
            <a:endParaRPr lang="en-US"/>
          </a:p>
        </p:txBody>
      </p:sp>
    </p:spTree>
    <p:extLst>
      <p:ext uri="{BB962C8B-B14F-4D97-AF65-F5344CB8AC3E}">
        <p14:creationId xmlns:p14="http://schemas.microsoft.com/office/powerpoint/2010/main" val="1845778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10251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2/11/26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18906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2/11/26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07656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2831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2/11/26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23040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8822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2/11/26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9839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2/11/26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2396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2/11/26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398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2/11/26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64364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2/11/26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9507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2/11/26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187527893"/>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90" r:id="rId6"/>
    <p:sldLayoutId id="2147483685" r:id="rId7"/>
    <p:sldLayoutId id="2147483686" r:id="rId8"/>
    <p:sldLayoutId id="2147483687" r:id="rId9"/>
    <p:sldLayoutId id="2147483689" r:id="rId10"/>
    <p:sldLayoutId id="2147483688"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A875D55-4A80-43E9-38F6-27E366493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397C2CAE-82E7-E791-B4FF-010BFEA1F1A2}"/>
              </a:ext>
            </a:extLst>
          </p:cNvPr>
          <p:cNvPicPr>
            <a:picLocks noChangeAspect="1"/>
          </p:cNvPicPr>
          <p:nvPr/>
        </p:nvPicPr>
        <p:blipFill>
          <a:blip r:embed="rId2">
            <a:alphaModFix amt="60000"/>
          </a:blip>
          <a:srcRect t="19732" b="18793"/>
          <a:stretch>
            <a:fillRect/>
          </a:stretch>
        </p:blipFill>
        <p:spPr>
          <a:xfrm>
            <a:off x="1" y="1"/>
            <a:ext cx="12192000" cy="6857999"/>
          </a:xfrm>
          <a:prstGeom prst="rect">
            <a:avLst/>
          </a:prstGeom>
        </p:spPr>
      </p:pic>
      <p:sp>
        <p:nvSpPr>
          <p:cNvPr id="4" name="Title 3">
            <a:extLst>
              <a:ext uri="{FF2B5EF4-FFF2-40B4-BE49-F238E27FC236}">
                <a16:creationId xmlns:a16="http://schemas.microsoft.com/office/drawing/2014/main" id="{EB52CA06-05B0-3F6A-4FE3-6FC0180FBD52}"/>
              </a:ext>
            </a:extLst>
          </p:cNvPr>
          <p:cNvSpPr>
            <a:spLocks noGrp="1"/>
          </p:cNvSpPr>
          <p:nvPr>
            <p:ph type="title"/>
          </p:nvPr>
        </p:nvSpPr>
        <p:spPr>
          <a:xfrm>
            <a:off x="2301923" y="1482602"/>
            <a:ext cx="7588155" cy="2236264"/>
          </a:xfrm>
        </p:spPr>
        <p:txBody>
          <a:bodyPr vert="horz" lIns="91440" tIns="45720" rIns="91440" bIns="45720" rtlCol="0" anchor="b">
            <a:normAutofit/>
          </a:bodyPr>
          <a:lstStyle/>
          <a:p>
            <a:pPr algn="ctr"/>
            <a:r>
              <a:rPr lang="en-US" sz="5000">
                <a:solidFill>
                  <a:srgbClr val="FFFFFF"/>
                </a:solidFill>
              </a:rPr>
              <a:t>European “New World” Colonial Policy Simulation Game</a:t>
            </a:r>
          </a:p>
        </p:txBody>
      </p:sp>
    </p:spTree>
    <p:extLst>
      <p:ext uri="{BB962C8B-B14F-4D97-AF65-F5344CB8AC3E}">
        <p14:creationId xmlns:p14="http://schemas.microsoft.com/office/powerpoint/2010/main" val="10046861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20CE451-818C-E63D-258B-234B6C543D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C14DA9-5431-D1EF-8CE0-455F7B31D8B1}"/>
              </a:ext>
            </a:extLst>
          </p:cNvPr>
          <p:cNvSpPr>
            <a:spLocks noGrp="1"/>
          </p:cNvSpPr>
          <p:nvPr>
            <p:ph type="title"/>
          </p:nvPr>
        </p:nvSpPr>
        <p:spPr>
          <a:xfrm>
            <a:off x="612648" y="603504"/>
            <a:ext cx="4361686" cy="1527048"/>
          </a:xfrm>
        </p:spPr>
        <p:txBody>
          <a:bodyPr anchor="b">
            <a:normAutofit/>
          </a:bodyPr>
          <a:lstStyle/>
          <a:p>
            <a:r>
              <a:rPr lang="en-US"/>
              <a:t>Rules</a:t>
            </a:r>
            <a:endParaRPr lang="en-US" dirty="0"/>
          </a:p>
        </p:txBody>
      </p:sp>
      <p:sp>
        <p:nvSpPr>
          <p:cNvPr id="13" name="Content Placeholder 2">
            <a:extLst>
              <a:ext uri="{FF2B5EF4-FFF2-40B4-BE49-F238E27FC236}">
                <a16:creationId xmlns:a16="http://schemas.microsoft.com/office/drawing/2014/main" id="{68A24481-AF28-B7B7-055B-F62B9F6472FE}"/>
              </a:ext>
            </a:extLst>
          </p:cNvPr>
          <p:cNvSpPr>
            <a:spLocks noGrp="1"/>
          </p:cNvSpPr>
          <p:nvPr>
            <p:ph idx="1"/>
          </p:nvPr>
        </p:nvSpPr>
        <p:spPr>
          <a:xfrm>
            <a:off x="612647" y="2212848"/>
            <a:ext cx="4361687" cy="4096512"/>
          </a:xfrm>
        </p:spPr>
        <p:txBody>
          <a:bodyPr>
            <a:normAutofit/>
          </a:bodyPr>
          <a:lstStyle/>
          <a:p>
            <a:pPr>
              <a:lnSpc>
                <a:spcPct val="110000"/>
              </a:lnSpc>
            </a:pPr>
            <a:r>
              <a:rPr lang="en-US" sz="1500" dirty="0"/>
              <a:t>You will be divided into three groups: Spain, France, and England. </a:t>
            </a:r>
          </a:p>
          <a:p>
            <a:pPr>
              <a:lnSpc>
                <a:spcPct val="110000"/>
              </a:lnSpc>
            </a:pPr>
            <a:r>
              <a:rPr lang="en-US" sz="1500" dirty="0"/>
              <a:t>You must follow your mandate. </a:t>
            </a:r>
          </a:p>
          <a:p>
            <a:pPr>
              <a:lnSpc>
                <a:spcPct val="110000"/>
              </a:lnSpc>
            </a:pPr>
            <a:r>
              <a:rPr lang="en-US" sz="1500" dirty="0"/>
              <a:t>There will be three rounds of crisis situations.</a:t>
            </a:r>
          </a:p>
          <a:p>
            <a:pPr lvl="1">
              <a:lnSpc>
                <a:spcPct val="110000"/>
              </a:lnSpc>
            </a:pPr>
            <a:r>
              <a:rPr lang="en-US" sz="1500" dirty="0"/>
              <a:t>I will present the crisis. You have 4 minutes to debate and draft a 2-3 sentence policy statement.</a:t>
            </a:r>
          </a:p>
          <a:p>
            <a:pPr lvl="1">
              <a:lnSpc>
                <a:spcPct val="110000"/>
              </a:lnSpc>
            </a:pPr>
            <a:r>
              <a:rPr lang="en-US" sz="1500" dirty="0"/>
              <a:t>You </a:t>
            </a:r>
            <a:r>
              <a:rPr lang="en-US" sz="1500" b="1" dirty="0"/>
              <a:t>must</a:t>
            </a:r>
            <a:r>
              <a:rPr lang="en-US" sz="1500" dirty="0"/>
              <a:t> follow your mandate. Failure to do so will result in failing that round. </a:t>
            </a:r>
          </a:p>
          <a:p>
            <a:pPr>
              <a:lnSpc>
                <a:spcPct val="110000"/>
              </a:lnSpc>
            </a:pPr>
            <a:r>
              <a:rPr lang="en-US" sz="1500" dirty="0"/>
              <a:t>Points will be awarded based on how closely you adhere to your mandate. </a:t>
            </a:r>
          </a:p>
          <a:p>
            <a:pPr marL="0" indent="0">
              <a:lnSpc>
                <a:spcPct val="110000"/>
              </a:lnSpc>
              <a:buNone/>
            </a:pPr>
            <a:endParaRPr lang="en-US" sz="1500" dirty="0"/>
          </a:p>
        </p:txBody>
      </p:sp>
      <p:pic>
        <p:nvPicPr>
          <p:cNvPr id="12" name="Picture 11">
            <a:extLst>
              <a:ext uri="{FF2B5EF4-FFF2-40B4-BE49-F238E27FC236}">
                <a16:creationId xmlns:a16="http://schemas.microsoft.com/office/drawing/2014/main" id="{544065D2-7E75-8617-5A6F-8AD014E32CA3}"/>
              </a:ext>
            </a:extLst>
          </p:cNvPr>
          <p:cNvPicPr>
            <a:picLocks noChangeAspect="1"/>
          </p:cNvPicPr>
          <p:nvPr/>
        </p:nvPicPr>
        <p:blipFill>
          <a:blip r:embed="rId2"/>
          <a:srcRect l="21380" r="26345"/>
          <a:stretch>
            <a:fillRect/>
          </a:stretch>
        </p:blipFill>
        <p:spPr>
          <a:xfrm>
            <a:off x="5818632" y="-1"/>
            <a:ext cx="6373368" cy="6858001"/>
          </a:xfrm>
          <a:prstGeom prst="rect">
            <a:avLst/>
          </a:prstGeom>
        </p:spPr>
      </p:pic>
    </p:spTree>
    <p:extLst>
      <p:ext uri="{BB962C8B-B14F-4D97-AF65-F5344CB8AC3E}">
        <p14:creationId xmlns:p14="http://schemas.microsoft.com/office/powerpoint/2010/main" val="3298200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A22726-DA03-BCB0-F12E-98258FB7E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5AF6CC-128D-65CC-54CF-2955965A17F8}"/>
              </a:ext>
            </a:extLst>
          </p:cNvPr>
          <p:cNvSpPr>
            <a:spLocks noGrp="1"/>
          </p:cNvSpPr>
          <p:nvPr>
            <p:ph type="title"/>
          </p:nvPr>
        </p:nvSpPr>
        <p:spPr>
          <a:xfrm>
            <a:off x="1524000" y="548640"/>
            <a:ext cx="9160475" cy="1132258"/>
          </a:xfrm>
        </p:spPr>
        <p:txBody>
          <a:bodyPr anchor="ctr">
            <a:normAutofit/>
          </a:bodyPr>
          <a:lstStyle/>
          <a:p>
            <a:pPr algn="ctr"/>
            <a:r>
              <a:rPr lang="en-US" dirty="0"/>
              <a:t>Crisis 1: The “Frontier” Question</a:t>
            </a:r>
          </a:p>
        </p:txBody>
      </p:sp>
      <p:graphicFrame>
        <p:nvGraphicFramePr>
          <p:cNvPr id="6" name="Rectangle 1">
            <a:extLst>
              <a:ext uri="{FF2B5EF4-FFF2-40B4-BE49-F238E27FC236}">
                <a16:creationId xmlns:a16="http://schemas.microsoft.com/office/drawing/2014/main" id="{C06386FE-511B-461E-8D8B-9D40D7303A46}"/>
              </a:ext>
            </a:extLst>
          </p:cNvPr>
          <p:cNvGraphicFramePr>
            <a:graphicFrameLocks noGrp="1"/>
          </p:cNvGraphicFramePr>
          <p:nvPr>
            <p:ph idx="1"/>
            <p:extLst>
              <p:ext uri="{D42A27DB-BD31-4B8C-83A1-F6EECF244321}">
                <p14:modId xmlns:p14="http://schemas.microsoft.com/office/powerpoint/2010/main" val="1806217378"/>
              </p:ext>
            </p:extLst>
          </p:nvPr>
        </p:nvGraphicFramePr>
        <p:xfrm>
          <a:off x="930876" y="2037806"/>
          <a:ext cx="10335350" cy="40664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5206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00DC1B0-7E1A-BD02-3F93-19E6B1B75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4375C2-290E-F6B9-05AA-75FBCBAA1B71}"/>
              </a:ext>
            </a:extLst>
          </p:cNvPr>
          <p:cNvSpPr>
            <a:spLocks noGrp="1"/>
          </p:cNvSpPr>
          <p:nvPr>
            <p:ph type="title"/>
          </p:nvPr>
        </p:nvSpPr>
        <p:spPr>
          <a:xfrm>
            <a:off x="612649" y="548638"/>
            <a:ext cx="3493008" cy="5788152"/>
          </a:xfrm>
        </p:spPr>
        <p:txBody>
          <a:bodyPr anchor="ctr">
            <a:normAutofit/>
          </a:bodyPr>
          <a:lstStyle/>
          <a:p>
            <a:r>
              <a:rPr lang="en-US" sz="4000" b="0"/>
              <a:t>Crisis 2: The "Revenue" Demand (1650s)</a:t>
            </a:r>
            <a:endParaRPr lang="en-US" sz="4000"/>
          </a:p>
        </p:txBody>
      </p:sp>
      <p:graphicFrame>
        <p:nvGraphicFramePr>
          <p:cNvPr id="6" name="Rectangle 1">
            <a:extLst>
              <a:ext uri="{FF2B5EF4-FFF2-40B4-BE49-F238E27FC236}">
                <a16:creationId xmlns:a16="http://schemas.microsoft.com/office/drawing/2014/main" id="{94E116FE-3C41-418F-BC64-6D2E745D3F9C}"/>
              </a:ext>
            </a:extLst>
          </p:cNvPr>
          <p:cNvGraphicFramePr>
            <a:graphicFrameLocks noGrp="1"/>
          </p:cNvGraphicFramePr>
          <p:nvPr>
            <p:ph idx="1"/>
            <p:extLst>
              <p:ext uri="{D42A27DB-BD31-4B8C-83A1-F6EECF244321}">
                <p14:modId xmlns:p14="http://schemas.microsoft.com/office/powerpoint/2010/main" val="2439744995"/>
              </p:ext>
            </p:extLst>
          </p:nvPr>
        </p:nvGraphicFramePr>
        <p:xfrm>
          <a:off x="4608246" y="548640"/>
          <a:ext cx="6949440" cy="5786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3664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00DC1B0-7E1A-BD02-3F93-19E6B1B75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9DF6FF-FFD7-C93C-6A69-CAA38304EE32}"/>
              </a:ext>
            </a:extLst>
          </p:cNvPr>
          <p:cNvSpPr>
            <a:spLocks noGrp="1"/>
          </p:cNvSpPr>
          <p:nvPr>
            <p:ph type="title"/>
          </p:nvPr>
        </p:nvSpPr>
        <p:spPr>
          <a:xfrm>
            <a:off x="612649" y="548638"/>
            <a:ext cx="3493008" cy="5788152"/>
          </a:xfrm>
        </p:spPr>
        <p:txBody>
          <a:bodyPr anchor="ctr">
            <a:normAutofit/>
          </a:bodyPr>
          <a:lstStyle/>
          <a:p>
            <a:r>
              <a:rPr lang="en-US" sz="4000" b="0"/>
              <a:t>Crisis 3: The "Bloodline" Scandal (1690s)</a:t>
            </a:r>
            <a:endParaRPr lang="en-US" sz="4000"/>
          </a:p>
        </p:txBody>
      </p:sp>
      <p:graphicFrame>
        <p:nvGraphicFramePr>
          <p:cNvPr id="6" name="Rectangle 1">
            <a:extLst>
              <a:ext uri="{FF2B5EF4-FFF2-40B4-BE49-F238E27FC236}">
                <a16:creationId xmlns:a16="http://schemas.microsoft.com/office/drawing/2014/main" id="{617D1436-E129-C751-E2AF-BED24A5D0048}"/>
              </a:ext>
            </a:extLst>
          </p:cNvPr>
          <p:cNvGraphicFramePr>
            <a:graphicFrameLocks noGrp="1"/>
          </p:cNvGraphicFramePr>
          <p:nvPr>
            <p:ph idx="1"/>
            <p:extLst>
              <p:ext uri="{D42A27DB-BD31-4B8C-83A1-F6EECF244321}">
                <p14:modId xmlns:p14="http://schemas.microsoft.com/office/powerpoint/2010/main" val="2803298909"/>
              </p:ext>
            </p:extLst>
          </p:nvPr>
        </p:nvGraphicFramePr>
        <p:xfrm>
          <a:off x="4608246" y="548640"/>
          <a:ext cx="6949440" cy="5786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28219981"/>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1032</TotalTime>
  <Words>703</Words>
  <Application>Microsoft Macintosh PowerPoint</Application>
  <PresentationFormat>Widescreen</PresentationFormat>
  <Paragraphs>29</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Arial</vt:lpstr>
      <vt:lpstr>Neue Haas Grotesk Text Pro</vt:lpstr>
      <vt:lpstr>VanillaVTI</vt:lpstr>
      <vt:lpstr>European “New World” Colonial Policy Simulation Game</vt:lpstr>
      <vt:lpstr>Rules</vt:lpstr>
      <vt:lpstr>Crisis 1: The “Frontier” Question</vt:lpstr>
      <vt:lpstr>Crisis 2: The "Revenue" Demand (1650s)</vt:lpstr>
      <vt:lpstr>Crisis 3: The "Bloodline" Scandal (1690s)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Shipe, Jonathan L</dc:creator>
  <cp:lastModifiedBy>Shipe, Jonathan L</cp:lastModifiedBy>
  <cp:revision>2</cp:revision>
  <dcterms:created xsi:type="dcterms:W3CDTF">2026-02-03T20:45:31Z</dcterms:created>
  <dcterms:modified xsi:type="dcterms:W3CDTF">2026-02-11T14:11:17Z</dcterms:modified>
</cp:coreProperties>
</file>